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4079" r:id="rId1"/>
  </p:sldMasterIdLst>
  <p:notesMasterIdLst>
    <p:notesMasterId r:id="rId13"/>
  </p:notesMasterIdLst>
  <p:sldIdLst>
    <p:sldId id="309" r:id="rId2"/>
    <p:sldId id="258" r:id="rId3"/>
    <p:sldId id="311" r:id="rId4"/>
    <p:sldId id="310" r:id="rId5"/>
    <p:sldId id="312" r:id="rId6"/>
    <p:sldId id="313" r:id="rId7"/>
    <p:sldId id="314" r:id="rId8"/>
    <p:sldId id="315" r:id="rId9"/>
    <p:sldId id="316" r:id="rId10"/>
    <p:sldId id="317" r:id="rId11"/>
    <p:sldId id="318" r:id="rId12"/>
  </p:sldIdLst>
  <p:sldSz cx="12192000" cy="6858000"/>
  <p:notesSz cx="6669088" cy="9926638"/>
  <p:embeddedFontLst>
    <p:embeddedFont>
      <p:font typeface="Angsana New" panose="02020603050405020304" pitchFamily="18" charset="-34"/>
      <p:regular r:id="rId14"/>
      <p:bold r:id="rId15"/>
      <p:italic r:id="rId16"/>
      <p:boldItalic r:id="rId17"/>
    </p:embeddedFont>
    <p:embeddedFont>
      <p:font typeface="Bahnschrift Condensed" panose="020B0502040204020203" pitchFamily="34" charset="0"/>
      <p:regular r:id="rId18"/>
      <p:bold r:id="rId19"/>
    </p:embeddedFont>
    <p:embeddedFont>
      <p:font typeface="Tw Cen MT" panose="020B0602020104020603" pitchFamily="34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1) Pull Strategy" id="{D4CD4851-DBFC-4B41-9D43-8238043623BA}">
          <p14:sldIdLst>
            <p14:sldId id="309"/>
            <p14:sldId id="258"/>
            <p14:sldId id="311"/>
            <p14:sldId id="310"/>
            <p14:sldId id="312"/>
            <p14:sldId id="313"/>
            <p14:sldId id="314"/>
            <p14:sldId id="315"/>
            <p14:sldId id="316"/>
            <p14:sldId id="317"/>
            <p14:sldId id="31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FF7C80"/>
    <a:srgbClr val="FF9999"/>
    <a:srgbClr val="FF66FF"/>
    <a:srgbClr val="FFCCFF"/>
    <a:srgbClr val="FFCCCC"/>
    <a:srgbClr val="FFFFFF"/>
    <a:srgbClr val="FB8F92"/>
    <a:srgbClr val="C9A6E4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1A8692-CBFB-777E-FBC1-4D3875CBB8E1}" v="5" dt="2025-10-07T04:19:51.5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tenantanon#aed6dd7a-baec-4ce4-b204-a6bbc71b2748::" providerId="AD" clId="Web-{C41A8692-CBFB-777E-FBC1-4D3875CBB8E1}"/>
    <pc:docChg chg="modSld">
      <pc:chgData name="Guest User" userId="S::urn:spo:tenantanon#aed6dd7a-baec-4ce4-b204-a6bbc71b2748::" providerId="AD" clId="Web-{C41A8692-CBFB-777E-FBC1-4D3875CBB8E1}" dt="2025-10-07T04:19:51.510" v="4" actId="14100"/>
      <pc:docMkLst>
        <pc:docMk/>
      </pc:docMkLst>
      <pc:sldChg chg="modSp">
        <pc:chgData name="Guest User" userId="S::urn:spo:tenantanon#aed6dd7a-baec-4ce4-b204-a6bbc71b2748::" providerId="AD" clId="Web-{C41A8692-CBFB-777E-FBC1-4D3875CBB8E1}" dt="2025-10-07T04:19:51.510" v="4" actId="14100"/>
        <pc:sldMkLst>
          <pc:docMk/>
          <pc:sldMk cId="1385469740" sldId="309"/>
        </pc:sldMkLst>
        <pc:spChg chg="mod">
          <ac:chgData name="Guest User" userId="S::urn:spo:tenantanon#aed6dd7a-baec-4ce4-b204-a6bbc71b2748::" providerId="AD" clId="Web-{C41A8692-CBFB-777E-FBC1-4D3875CBB8E1}" dt="2025-10-07T04:19:51.510" v="4" actId="14100"/>
          <ac:spMkLst>
            <pc:docMk/>
            <pc:sldMk cId="1385469740" sldId="309"/>
            <ac:spMk id="5" creationId="{2F167644-C68C-603C-1C36-647C2D807CF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EBF00B-A082-41B3-AFF5-7D3015019A8E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750" y="4776788"/>
            <a:ext cx="53355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8A3F6-4874-4ACE-B89E-73ADB2AA5C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845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8A3F6-4874-4ACE-B89E-73ADB2AA5C4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35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FF09-D17B-4309-9952-BA98563DC2AE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1586A-BBE4-4410-9F71-F29E481E8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972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FF09-D17B-4309-9952-BA98563DC2AE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1586A-BBE4-4410-9F71-F29E481E8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250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FF09-D17B-4309-9952-BA98563DC2AE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1586A-BBE4-4410-9F71-F29E481E8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003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FF09-D17B-4309-9952-BA98563DC2AE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1586A-BBE4-4410-9F71-F29E481E8C85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97891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FF09-D17B-4309-9952-BA98563DC2AE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1586A-BBE4-4410-9F71-F29E481E8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9990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FF09-D17B-4309-9952-BA98563DC2AE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1586A-BBE4-4410-9F71-F29E481E8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2326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FF09-D17B-4309-9952-BA98563DC2AE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1586A-BBE4-4410-9F71-F29E481E8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475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FF09-D17B-4309-9952-BA98563DC2AE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1586A-BBE4-4410-9F71-F29E481E8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7719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FF09-D17B-4309-9952-BA98563DC2AE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1586A-BBE4-4410-9F71-F29E481E8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17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FF09-D17B-4309-9952-BA98563DC2AE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1586A-BBE4-4410-9F71-F29E481E8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059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FF09-D17B-4309-9952-BA98563DC2AE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1586A-BBE4-4410-9F71-F29E481E8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877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FF09-D17B-4309-9952-BA98563DC2AE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1586A-BBE4-4410-9F71-F29E481E8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027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FF09-D17B-4309-9952-BA98563DC2AE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1586A-BBE4-4410-9F71-F29E481E8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095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FF09-D17B-4309-9952-BA98563DC2AE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1586A-BBE4-4410-9F71-F29E481E8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429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FF09-D17B-4309-9952-BA98563DC2AE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1586A-BBE4-4410-9F71-F29E481E8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957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FF09-D17B-4309-9952-BA98563DC2AE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1586A-BBE4-4410-9F71-F29E481E8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577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FF09-D17B-4309-9952-BA98563DC2AE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1586A-BBE4-4410-9F71-F29E481E8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389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947FF09-D17B-4309-9952-BA98563DC2AE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721586A-BBE4-4410-9F71-F29E481E8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143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0" r:id="rId1"/>
    <p:sldLayoutId id="2147484081" r:id="rId2"/>
    <p:sldLayoutId id="2147484082" r:id="rId3"/>
    <p:sldLayoutId id="2147484083" r:id="rId4"/>
    <p:sldLayoutId id="2147484084" r:id="rId5"/>
    <p:sldLayoutId id="2147484085" r:id="rId6"/>
    <p:sldLayoutId id="2147484086" r:id="rId7"/>
    <p:sldLayoutId id="2147484087" r:id="rId8"/>
    <p:sldLayoutId id="2147484088" r:id="rId9"/>
    <p:sldLayoutId id="2147484089" r:id="rId10"/>
    <p:sldLayoutId id="2147484090" r:id="rId11"/>
    <p:sldLayoutId id="2147484091" r:id="rId12"/>
    <p:sldLayoutId id="2147484092" r:id="rId13"/>
    <p:sldLayoutId id="2147484093" r:id="rId14"/>
    <p:sldLayoutId id="2147484094" r:id="rId15"/>
    <p:sldLayoutId id="2147484095" r:id="rId16"/>
    <p:sldLayoutId id="2147484096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148FA10-BEA0-3E7D-F3A1-18674FC251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99" t="32781" r="1645" b="37759"/>
          <a:stretch/>
        </p:blipFill>
        <p:spPr>
          <a:xfrm>
            <a:off x="176621" y="6128434"/>
            <a:ext cx="2198482" cy="671468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7DD97-6476-15AB-B91A-815EAA523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73786"/>
            <a:ext cx="2743200" cy="365125"/>
          </a:xfrm>
        </p:spPr>
        <p:txBody>
          <a:bodyPr/>
          <a:lstStyle/>
          <a:p>
            <a:fld id="{A8D033A5-2843-430D-982B-0FE42CEF6951}" type="slidenum">
              <a:rPr lang="en-US" smtClean="0"/>
              <a:t>1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30C953B-5E4B-C2F0-0C40-84D1F5708F33}"/>
              </a:ext>
            </a:extLst>
          </p:cNvPr>
          <p:cNvCxnSpPr>
            <a:cxnSpLocks/>
          </p:cNvCxnSpPr>
          <p:nvPr/>
        </p:nvCxnSpPr>
        <p:spPr>
          <a:xfrm>
            <a:off x="437718" y="5079539"/>
            <a:ext cx="11371217" cy="0"/>
          </a:xfrm>
          <a:prstGeom prst="line">
            <a:avLst/>
          </a:prstGeom>
          <a:ln w="38100">
            <a:solidFill>
              <a:srgbClr val="FB8F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D8F52D0-9207-10AB-B9B2-741F2DD4BB76}"/>
              </a:ext>
            </a:extLst>
          </p:cNvPr>
          <p:cNvSpPr txBox="1"/>
          <p:nvPr/>
        </p:nvSpPr>
        <p:spPr>
          <a:xfrm>
            <a:off x="2114547" y="2606287"/>
            <a:ext cx="81438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6000" b="1" dirty="0">
                <a:solidFill>
                  <a:schemeClr val="accent1">
                    <a:lumMod val="50000"/>
                  </a:schemeClr>
                </a:solidFill>
              </a:rPr>
              <a:t>วิธีการเข้าใช้งาน </a:t>
            </a:r>
            <a:r>
              <a:rPr lang="en-US" sz="6000" b="1" dirty="0">
                <a:solidFill>
                  <a:schemeClr val="accent1">
                    <a:lumMod val="50000"/>
                  </a:schemeClr>
                </a:solidFill>
              </a:rPr>
              <a:t>Mobile app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167644-C68C-603C-1C36-647C2D807CF8}"/>
              </a:ext>
            </a:extLst>
          </p:cNvPr>
          <p:cNvSpPr txBox="1"/>
          <p:nvPr/>
        </p:nvSpPr>
        <p:spPr>
          <a:xfrm>
            <a:off x="2475113" y="6352598"/>
            <a:ext cx="1200234" cy="400110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Bahnschrift Condensed" panose="020B0502040204020203" pitchFamily="34" charset="0"/>
              </a:rPr>
              <a:t>Tiger Soft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4527732-8CB3-67DE-012B-EB63E289946E}"/>
              </a:ext>
            </a:extLst>
          </p:cNvPr>
          <p:cNvCxnSpPr>
            <a:cxnSpLocks/>
          </p:cNvCxnSpPr>
          <p:nvPr/>
        </p:nvCxnSpPr>
        <p:spPr>
          <a:xfrm>
            <a:off x="410391" y="1431463"/>
            <a:ext cx="11371217" cy="0"/>
          </a:xfrm>
          <a:prstGeom prst="line">
            <a:avLst/>
          </a:prstGeom>
          <a:ln w="38100">
            <a:solidFill>
              <a:srgbClr val="FB8F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5469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99BB0D-1D6D-6A0E-07E7-9FA97F35A57F}"/>
              </a:ext>
            </a:extLst>
          </p:cNvPr>
          <p:cNvSpPr/>
          <p:nvPr/>
        </p:nvSpPr>
        <p:spPr>
          <a:xfrm>
            <a:off x="0" y="0"/>
            <a:ext cx="12192000" cy="890096"/>
          </a:xfrm>
          <a:prstGeom prst="rect">
            <a:avLst/>
          </a:prstGeom>
          <a:solidFill>
            <a:srgbClr val="C9A6E4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4993BF-C274-DB8C-7BFB-83BDF1F813DE}"/>
              </a:ext>
            </a:extLst>
          </p:cNvPr>
          <p:cNvSpPr txBox="1"/>
          <p:nvPr/>
        </p:nvSpPr>
        <p:spPr>
          <a:xfrm>
            <a:off x="176207" y="83420"/>
            <a:ext cx="4767268" cy="75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000" b="1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+mj-cs"/>
              </a:rPr>
              <a:t>3.</a:t>
            </a:r>
            <a:r>
              <a:rPr lang="th-TH" sz="4000" b="1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+mj-cs"/>
              </a:rPr>
              <a:t> </a:t>
            </a:r>
            <a:r>
              <a:rPr lang="th-TH" sz="4000" b="1" dirty="0">
                <a:cs typeface="+mj-cs"/>
              </a:rPr>
              <a:t>รายงาน</a:t>
            </a:r>
            <a:endParaRPr lang="en-US" sz="4000" b="1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53CF6D-BC7F-8F00-9AAE-1228A87E5C85}"/>
              </a:ext>
            </a:extLst>
          </p:cNvPr>
          <p:cNvSpPr txBox="1"/>
          <p:nvPr/>
        </p:nvSpPr>
        <p:spPr>
          <a:xfrm>
            <a:off x="0" y="904384"/>
            <a:ext cx="3843338" cy="523220"/>
          </a:xfrm>
          <a:prstGeom prst="rect">
            <a:avLst/>
          </a:prstGeom>
          <a:solidFill>
            <a:srgbClr val="FFCCFF"/>
          </a:solidFill>
          <a:ln>
            <a:solidFill>
              <a:srgbClr val="C9A6E4"/>
            </a:solidFill>
          </a:ln>
        </p:spPr>
        <p:txBody>
          <a:bodyPr wrap="square">
            <a:spAutoFit/>
          </a:bodyPr>
          <a:lstStyle/>
          <a:p>
            <a:r>
              <a:rPr lang="th-TH" sz="2800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	3.</a:t>
            </a:r>
            <a:r>
              <a:rPr lang="en-US" sz="2800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5 </a:t>
            </a:r>
            <a:r>
              <a:rPr lang="th-TH" sz="2800" dirty="0"/>
              <a:t>ตรวจสอบประวัติการทำโอที</a:t>
            </a:r>
            <a:endParaRPr lang="en-US" sz="2800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422F6D-8226-5C75-D221-C47F37B02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9771" y="2904690"/>
            <a:ext cx="2877153" cy="2852770"/>
          </a:xfrm>
          <a:prstGeom prst="rect">
            <a:avLst/>
          </a:prstGeom>
          <a:ln>
            <a:solidFill>
              <a:srgbClr val="92D05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DDA119-BC58-41B4-DEC2-47D2ECCA31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383"/>
          <a:stretch/>
        </p:blipFill>
        <p:spPr>
          <a:xfrm>
            <a:off x="1330976" y="1541908"/>
            <a:ext cx="3040999" cy="5144046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C338A80-6735-2458-A901-05E8F529A03C}"/>
              </a:ext>
            </a:extLst>
          </p:cNvPr>
          <p:cNvSpPr txBox="1"/>
          <p:nvPr/>
        </p:nvSpPr>
        <p:spPr>
          <a:xfrm>
            <a:off x="5086350" y="2065261"/>
            <a:ext cx="6446191" cy="461665"/>
          </a:xfrm>
          <a:prstGeom prst="rect">
            <a:avLst/>
          </a:prstGeom>
          <a:solidFill>
            <a:srgbClr val="CCFFFF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h-TH" sz="2400" dirty="0">
                <a:cs typeface="+mj-cs"/>
              </a:rPr>
              <a:t>หน้าแสดงประวัติการทำโอที โดยระบบจะแสดงตามช่วงเดือนและปีที่กำหนด </a:t>
            </a:r>
            <a:endParaRPr lang="en-US" sz="2400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+mj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370317-9EE3-CE33-5C0F-BCD1C273BA89}"/>
              </a:ext>
            </a:extLst>
          </p:cNvPr>
          <p:cNvSpPr txBox="1"/>
          <p:nvPr/>
        </p:nvSpPr>
        <p:spPr>
          <a:xfrm>
            <a:off x="7096606" y="5935169"/>
            <a:ext cx="2425678" cy="400110"/>
          </a:xfrm>
          <a:prstGeom prst="rect">
            <a:avLst/>
          </a:prstGeom>
          <a:solidFill>
            <a:srgbClr val="CCFF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h-TH" sz="2000" b="1" dirty="0">
                <a:cs typeface="+mj-cs"/>
              </a:rPr>
              <a:t>เมนูตรวจสอบประวัติการทำโอที</a:t>
            </a:r>
            <a:endParaRPr lang="en-US" sz="2000" b="1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26895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A0E21C-A262-AE51-CCB7-6EA5659532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2022" y="2718979"/>
            <a:ext cx="2457583" cy="3717882"/>
          </a:xfrm>
          <a:prstGeom prst="rect">
            <a:avLst/>
          </a:prstGeom>
          <a:ln>
            <a:solidFill>
              <a:srgbClr val="92D050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30A03A6-9FD2-56B3-1482-CCCE78F97189}"/>
              </a:ext>
            </a:extLst>
          </p:cNvPr>
          <p:cNvSpPr/>
          <p:nvPr/>
        </p:nvSpPr>
        <p:spPr>
          <a:xfrm>
            <a:off x="0" y="0"/>
            <a:ext cx="12192000" cy="890096"/>
          </a:xfrm>
          <a:prstGeom prst="rect">
            <a:avLst/>
          </a:prstGeom>
          <a:solidFill>
            <a:srgbClr val="C9A6E4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1E70E5-985D-555C-DDA1-E31474F50C05}"/>
              </a:ext>
            </a:extLst>
          </p:cNvPr>
          <p:cNvSpPr txBox="1"/>
          <p:nvPr/>
        </p:nvSpPr>
        <p:spPr>
          <a:xfrm>
            <a:off x="176207" y="83420"/>
            <a:ext cx="4767268" cy="75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000" b="1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+mj-cs"/>
              </a:rPr>
              <a:t>3.</a:t>
            </a:r>
            <a:r>
              <a:rPr lang="th-TH" sz="4000" b="1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+mj-cs"/>
              </a:rPr>
              <a:t> </a:t>
            </a:r>
            <a:r>
              <a:rPr lang="th-TH" sz="4000" b="1" dirty="0">
                <a:cs typeface="+mj-cs"/>
              </a:rPr>
              <a:t>รายงาน</a:t>
            </a:r>
            <a:endParaRPr lang="en-US" sz="4000" b="1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C885DF-F8BF-3FF6-692A-3D6AE3C12D85}"/>
              </a:ext>
            </a:extLst>
          </p:cNvPr>
          <p:cNvSpPr txBox="1"/>
          <p:nvPr/>
        </p:nvSpPr>
        <p:spPr>
          <a:xfrm>
            <a:off x="0" y="904384"/>
            <a:ext cx="5705476" cy="523220"/>
          </a:xfrm>
          <a:prstGeom prst="rect">
            <a:avLst/>
          </a:prstGeom>
          <a:solidFill>
            <a:srgbClr val="FFCCFF"/>
          </a:solidFill>
          <a:ln>
            <a:solidFill>
              <a:srgbClr val="C9A6E4"/>
            </a:solidFill>
          </a:ln>
        </p:spPr>
        <p:txBody>
          <a:bodyPr wrap="square">
            <a:spAutoFit/>
          </a:bodyPr>
          <a:lstStyle/>
          <a:p>
            <a:r>
              <a:rPr lang="th-TH" sz="2800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	3.</a:t>
            </a:r>
            <a:r>
              <a:rPr lang="th-TH" sz="2800" kern="1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6</a:t>
            </a:r>
            <a:r>
              <a:rPr lang="en-US" sz="2800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r>
              <a:rPr lang="th-TH" sz="2800" dirty="0"/>
              <a:t>ตรวจสอบข้อมูลหลังประมวลผลส่งระบบเงินเดือน</a:t>
            </a:r>
            <a:endParaRPr lang="en-US" sz="2800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F98FB7D-B185-BE5E-3BC9-6773B2AB86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828" y="1571365"/>
            <a:ext cx="3019575" cy="4992365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F6F75EE-C797-53B6-6843-253BEEACB881}"/>
              </a:ext>
            </a:extLst>
          </p:cNvPr>
          <p:cNvSpPr txBox="1"/>
          <p:nvPr/>
        </p:nvSpPr>
        <p:spPr>
          <a:xfrm>
            <a:off x="6486525" y="1237171"/>
            <a:ext cx="4744071" cy="1200329"/>
          </a:xfrm>
          <a:prstGeom prst="rect">
            <a:avLst/>
          </a:prstGeom>
          <a:solidFill>
            <a:srgbClr val="CCFFFF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h-TH" sz="2400" dirty="0"/>
              <a:t>     </a:t>
            </a:r>
            <a:r>
              <a:rPr lang="th-TH" sz="2400" dirty="0">
                <a:cs typeface="+mj-cs"/>
              </a:rPr>
              <a:t>หน้าแสดงตรวจสอบข้อมูลหลังประมวลผลส่งระบบ</a:t>
            </a:r>
          </a:p>
          <a:p>
            <a:r>
              <a:rPr lang="th-TH" sz="2400" dirty="0">
                <a:cs typeface="+mj-cs"/>
              </a:rPr>
              <a:t> เงินเดือน โดยระบบจะแสดงข้อมูลต่างๆตามช่วง ปี </a:t>
            </a:r>
          </a:p>
          <a:p>
            <a:r>
              <a:rPr lang="th-TH" sz="2400" dirty="0">
                <a:cs typeface="+mj-cs"/>
              </a:rPr>
              <a:t> เดือน งวด ที่กำหนด</a:t>
            </a:r>
            <a:endParaRPr lang="en-US" sz="2400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+mj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1C02B3-56A6-69F7-09A1-B77848414B62}"/>
              </a:ext>
            </a:extLst>
          </p:cNvPr>
          <p:cNvSpPr txBox="1"/>
          <p:nvPr/>
        </p:nvSpPr>
        <p:spPr>
          <a:xfrm>
            <a:off x="9358700" y="6082918"/>
            <a:ext cx="2218844" cy="707886"/>
          </a:xfrm>
          <a:prstGeom prst="rect">
            <a:avLst/>
          </a:prstGeom>
          <a:solidFill>
            <a:srgbClr val="CCFF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h-TH" sz="2000" b="1" dirty="0">
                <a:cs typeface="+mj-cs"/>
              </a:rPr>
              <a:t>    เมนูตรวจสอบข้อมูลหลังประมวลผลส่งระบบเงินเดือน </a:t>
            </a:r>
            <a:endParaRPr lang="en-US" sz="2000" b="1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01362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F492367-9087-1D18-9E9B-2BF509B4828C}"/>
              </a:ext>
            </a:extLst>
          </p:cNvPr>
          <p:cNvSpPr/>
          <p:nvPr/>
        </p:nvSpPr>
        <p:spPr>
          <a:xfrm>
            <a:off x="0" y="0"/>
            <a:ext cx="12192000" cy="890096"/>
          </a:xfrm>
          <a:prstGeom prst="rect">
            <a:avLst/>
          </a:prstGeom>
          <a:solidFill>
            <a:srgbClr val="C9A6E4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22060D-74A9-E5FC-1007-FE075924D9D9}"/>
              </a:ext>
            </a:extLst>
          </p:cNvPr>
          <p:cNvSpPr txBox="1"/>
          <p:nvPr/>
        </p:nvSpPr>
        <p:spPr>
          <a:xfrm>
            <a:off x="176208" y="83420"/>
            <a:ext cx="19097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1. </a:t>
            </a:r>
            <a:r>
              <a:rPr lang="en-US" sz="4400" b="1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Login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7549C2-97CD-5399-FA41-6409EA14A445}"/>
              </a:ext>
            </a:extLst>
          </p:cNvPr>
          <p:cNvSpPr txBox="1"/>
          <p:nvPr/>
        </p:nvSpPr>
        <p:spPr>
          <a:xfrm>
            <a:off x="-2" y="896648"/>
            <a:ext cx="6081714" cy="523220"/>
          </a:xfrm>
          <a:prstGeom prst="rect">
            <a:avLst/>
          </a:prstGeom>
          <a:solidFill>
            <a:srgbClr val="FFCCFF"/>
          </a:solidFill>
          <a:ln>
            <a:solidFill>
              <a:srgbClr val="C9A6E4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	1.1 </a:t>
            </a:r>
            <a:r>
              <a:rPr lang="th-TH" sz="28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หน้าหลัก </a:t>
            </a:r>
            <a:r>
              <a:rPr lang="en-US" sz="28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Login </a:t>
            </a:r>
            <a:r>
              <a:rPr lang="th-TH" sz="28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เข้าสู่ระบบด้วย </a:t>
            </a:r>
            <a:r>
              <a:rPr lang="en-US" sz="28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User </a:t>
            </a:r>
            <a:r>
              <a:rPr lang="th-TH" sz="28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และ </a:t>
            </a:r>
            <a:r>
              <a:rPr lang="en-US" sz="28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Password</a:t>
            </a:r>
            <a:endParaRPr lang="en-US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499FE5-7DC9-8F78-DD47-55E2FE74B6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106" y="1469285"/>
            <a:ext cx="3171798" cy="5345852"/>
          </a:xfrm>
          <a:prstGeom prst="rect">
            <a:avLst/>
          </a:prstGeom>
          <a:ln>
            <a:solidFill>
              <a:srgbClr val="92D050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FE08D1F-EF56-06F8-98B7-BA25CA281334}"/>
              </a:ext>
            </a:extLst>
          </p:cNvPr>
          <p:cNvSpPr txBox="1"/>
          <p:nvPr/>
        </p:nvSpPr>
        <p:spPr>
          <a:xfrm>
            <a:off x="7123188" y="5896272"/>
            <a:ext cx="1635050" cy="461665"/>
          </a:xfrm>
          <a:prstGeom prst="rect">
            <a:avLst/>
          </a:prstGeom>
          <a:solidFill>
            <a:srgbClr val="CCFFFF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h-TH" sz="2400" b="1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รูปหน้าจอ </a:t>
            </a:r>
            <a:r>
              <a:rPr lang="en-US" sz="2400" b="1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Login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46D8BC-E0C5-159F-5448-33CFF5538BFA}"/>
              </a:ext>
            </a:extLst>
          </p:cNvPr>
          <p:cNvSpPr txBox="1"/>
          <p:nvPr/>
        </p:nvSpPr>
        <p:spPr>
          <a:xfrm>
            <a:off x="7123188" y="2317633"/>
            <a:ext cx="3662365" cy="954107"/>
          </a:xfrm>
          <a:prstGeom prst="rect">
            <a:avLst/>
          </a:prstGeom>
          <a:solidFill>
            <a:srgbClr val="CCFFFF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User</a:t>
            </a:r>
            <a:r>
              <a:rPr lang="th-TH" sz="28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      </a:t>
            </a:r>
            <a:r>
              <a:rPr lang="en-US" sz="28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r>
              <a:rPr lang="th-TH" sz="28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 </a:t>
            </a:r>
            <a:r>
              <a:rPr lang="en-US" sz="28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: </a:t>
            </a:r>
            <a:r>
              <a:rPr lang="th-TH" sz="28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รหัสพนักงาน</a:t>
            </a:r>
          </a:p>
          <a:p>
            <a:r>
              <a:rPr lang="en-US" sz="28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Password</a:t>
            </a:r>
            <a:r>
              <a:rPr lang="th-TH" sz="28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 </a:t>
            </a:r>
            <a:r>
              <a:rPr lang="en-US" sz="28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: </a:t>
            </a:r>
            <a:r>
              <a:rPr lang="th-TH" sz="28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4 ตัวท้ายบัตรประชาชน</a:t>
            </a:r>
            <a:endParaRPr lang="en-US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73982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B2CAD3F-1543-93ED-A93B-260D8C936E05}"/>
              </a:ext>
            </a:extLst>
          </p:cNvPr>
          <p:cNvSpPr/>
          <p:nvPr/>
        </p:nvSpPr>
        <p:spPr>
          <a:xfrm>
            <a:off x="0" y="0"/>
            <a:ext cx="12192000" cy="890096"/>
          </a:xfrm>
          <a:prstGeom prst="rect">
            <a:avLst/>
          </a:prstGeom>
          <a:solidFill>
            <a:srgbClr val="C9A6E4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E05C2F-2F68-1118-F530-78527725953C}"/>
              </a:ext>
            </a:extLst>
          </p:cNvPr>
          <p:cNvSpPr txBox="1"/>
          <p:nvPr/>
        </p:nvSpPr>
        <p:spPr>
          <a:xfrm>
            <a:off x="176208" y="83420"/>
            <a:ext cx="19097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1. </a:t>
            </a:r>
            <a:r>
              <a:rPr lang="en-US" sz="4400" b="1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Login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B0A3A7-BC82-C040-8CB4-C7D355433F65}"/>
              </a:ext>
            </a:extLst>
          </p:cNvPr>
          <p:cNvSpPr txBox="1"/>
          <p:nvPr/>
        </p:nvSpPr>
        <p:spPr>
          <a:xfrm>
            <a:off x="0" y="904384"/>
            <a:ext cx="9972676" cy="523220"/>
          </a:xfrm>
          <a:prstGeom prst="rect">
            <a:avLst/>
          </a:prstGeom>
          <a:solidFill>
            <a:srgbClr val="FFCCFF"/>
          </a:solidFill>
          <a:ln>
            <a:solidFill>
              <a:srgbClr val="C9A6E4"/>
            </a:solidFill>
          </a:ln>
        </p:spPr>
        <p:txBody>
          <a:bodyPr wrap="square">
            <a:spAutoFit/>
          </a:bodyPr>
          <a:lstStyle/>
          <a:p>
            <a:r>
              <a:rPr lang="th-TH" sz="2800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     </a:t>
            </a:r>
            <a:r>
              <a:rPr lang="en-US" sz="2800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1.2 </a:t>
            </a:r>
            <a:r>
              <a:rPr lang="th-TH" sz="2800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เมนู </a:t>
            </a:r>
            <a:r>
              <a:rPr lang="en-US" sz="2800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HOME </a:t>
            </a:r>
            <a:r>
              <a:rPr lang="th-TH" sz="2800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หลังจาก </a:t>
            </a:r>
            <a:r>
              <a:rPr lang="en-US" sz="2800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Login </a:t>
            </a:r>
            <a:r>
              <a:rPr lang="th-TH" sz="2800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จะเข้าสู่หน้าจอเมนูการทำงาน หน้าหลักจะประกอบไปด้วย</a:t>
            </a:r>
            <a:endParaRPr lang="en-US" sz="2800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FABF0B-B992-7BA1-0AD8-5C37E362E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861" y="1491654"/>
            <a:ext cx="3365052" cy="530919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6E2DBB6-70DF-B8B0-72EB-261068351DA1}"/>
              </a:ext>
            </a:extLst>
          </p:cNvPr>
          <p:cNvSpPr/>
          <p:nvPr/>
        </p:nvSpPr>
        <p:spPr>
          <a:xfrm>
            <a:off x="2559976" y="1813938"/>
            <a:ext cx="276225" cy="342900"/>
          </a:xfrm>
          <a:prstGeom prst="rect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h-TH" sz="1400" b="1" kern="1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ngsana New" panose="02020603050405020304" pitchFamily="18" charset="-34"/>
              </a:rPr>
              <a:t>1</a:t>
            </a:r>
            <a:endParaRPr lang="en-US" sz="1100" kern="1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1641620-4166-8908-44F5-F53FE4473AE6}"/>
              </a:ext>
            </a:extLst>
          </p:cNvPr>
          <p:cNvSpPr/>
          <p:nvPr/>
        </p:nvSpPr>
        <p:spPr>
          <a:xfrm>
            <a:off x="4073195" y="1871088"/>
            <a:ext cx="276225" cy="342900"/>
          </a:xfrm>
          <a:prstGeom prst="rect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h-TH" sz="1400" b="1" kern="1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ngsana New" panose="02020603050405020304" pitchFamily="18" charset="-34"/>
              </a:rPr>
              <a:t>2</a:t>
            </a:r>
            <a:endParaRPr lang="en-US" sz="1100" kern="1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71C25C-3A1F-9D7F-0655-EA90290E26F4}"/>
              </a:ext>
            </a:extLst>
          </p:cNvPr>
          <p:cNvSpPr txBox="1"/>
          <p:nvPr/>
        </p:nvSpPr>
        <p:spPr>
          <a:xfrm>
            <a:off x="5557842" y="2072579"/>
            <a:ext cx="5772150" cy="461665"/>
          </a:xfrm>
          <a:prstGeom prst="rect">
            <a:avLst/>
          </a:prstGeom>
          <a:solidFill>
            <a:srgbClr val="CCFFFF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h-TH" sz="2400" b="1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หมายเลข </a:t>
            </a:r>
            <a:r>
              <a:rPr lang="en-US" sz="2400" b="1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1</a:t>
            </a:r>
            <a:r>
              <a:rPr lang="en-US" sz="2400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r>
              <a:rPr lang="th-TH" sz="2400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คือ ปุ่มหน้าแรก สามารถกดเพื่อกลับมาสู่หน้าแรกได้ทันที</a:t>
            </a:r>
            <a:endParaRPr lang="en-US" sz="2400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01A72C-6E0D-87F9-4DC0-5BC2A7DE51F1}"/>
              </a:ext>
            </a:extLst>
          </p:cNvPr>
          <p:cNvSpPr txBox="1"/>
          <p:nvPr/>
        </p:nvSpPr>
        <p:spPr>
          <a:xfrm>
            <a:off x="5572133" y="2788994"/>
            <a:ext cx="4189752" cy="461665"/>
          </a:xfrm>
          <a:prstGeom prst="rect">
            <a:avLst/>
          </a:prstGeom>
          <a:solidFill>
            <a:srgbClr val="CCFFFF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h-TH" sz="2400" b="1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หมายเลข </a:t>
            </a:r>
            <a:r>
              <a:rPr lang="en-US" sz="2400" b="1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2</a:t>
            </a:r>
            <a:r>
              <a:rPr lang="en-US" sz="2400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r>
              <a:rPr lang="th-TH" sz="2400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คือ ข้อมูลการประกาศข่าว</a:t>
            </a:r>
            <a:endParaRPr lang="en-US" sz="2400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46296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5BAADB-8C8E-516E-35B2-9F4DB3A2239F}"/>
              </a:ext>
            </a:extLst>
          </p:cNvPr>
          <p:cNvSpPr/>
          <p:nvPr/>
        </p:nvSpPr>
        <p:spPr>
          <a:xfrm>
            <a:off x="0" y="0"/>
            <a:ext cx="12192000" cy="890096"/>
          </a:xfrm>
          <a:prstGeom prst="rect">
            <a:avLst/>
          </a:prstGeom>
          <a:solidFill>
            <a:srgbClr val="C9A6E4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61F360-4ED4-270D-97F8-738998ACBFDE}"/>
              </a:ext>
            </a:extLst>
          </p:cNvPr>
          <p:cNvSpPr txBox="1"/>
          <p:nvPr/>
        </p:nvSpPr>
        <p:spPr>
          <a:xfrm>
            <a:off x="176207" y="83420"/>
            <a:ext cx="3281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2. </a:t>
            </a:r>
            <a:r>
              <a:rPr lang="th-TH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ข้อมูลการทำงาน</a:t>
            </a:r>
            <a:endParaRPr lang="en-US" sz="4000" b="1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95C656-DBDA-6F2B-FAD7-E9AAB5092F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93"/>
          <a:stretch/>
        </p:blipFill>
        <p:spPr>
          <a:xfrm>
            <a:off x="5496242" y="965201"/>
            <a:ext cx="3476308" cy="58213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782A4D9-DE8E-AD27-DA8F-BC00543DD187}"/>
              </a:ext>
            </a:extLst>
          </p:cNvPr>
          <p:cNvSpPr txBox="1"/>
          <p:nvPr/>
        </p:nvSpPr>
        <p:spPr>
          <a:xfrm>
            <a:off x="0" y="904384"/>
            <a:ext cx="4429125" cy="523220"/>
          </a:xfrm>
          <a:prstGeom prst="rect">
            <a:avLst/>
          </a:prstGeom>
          <a:solidFill>
            <a:srgbClr val="FFCCFF"/>
          </a:solidFill>
          <a:ln>
            <a:solidFill>
              <a:srgbClr val="C9A6E4"/>
            </a:solidFill>
          </a:ln>
        </p:spPr>
        <p:txBody>
          <a:bodyPr wrap="square">
            <a:spAutoFit/>
          </a:bodyPr>
          <a:lstStyle/>
          <a:p>
            <a:r>
              <a:rPr lang="en-US" sz="2800" kern="1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	</a:t>
            </a:r>
            <a:r>
              <a:rPr lang="en-US" sz="2800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2.1 </a:t>
            </a:r>
            <a:r>
              <a:rPr lang="th-TH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เมนูข้อมูลการทำงานและการเช็คอิน</a:t>
            </a:r>
            <a:endParaRPr lang="en-US" sz="2800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A0A142-E95F-242B-0603-4F82E0F4977D}"/>
              </a:ext>
            </a:extLst>
          </p:cNvPr>
          <p:cNvSpPr txBox="1"/>
          <p:nvPr/>
        </p:nvSpPr>
        <p:spPr>
          <a:xfrm>
            <a:off x="2643187" y="3875880"/>
            <a:ext cx="1785938" cy="461665"/>
          </a:xfrm>
          <a:prstGeom prst="rect">
            <a:avLst/>
          </a:prstGeom>
          <a:solidFill>
            <a:srgbClr val="CCFFFF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h-TH" sz="2400" b="1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เมนูหน้าจอ เช็คอิน</a:t>
            </a:r>
            <a:endParaRPr lang="en-US" sz="2400" b="1" dirty="0">
              <a:solidFill>
                <a:srgbClr val="0070C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43570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332B91-5D10-2175-55C7-A5DAB7B873EE}"/>
              </a:ext>
            </a:extLst>
          </p:cNvPr>
          <p:cNvSpPr/>
          <p:nvPr/>
        </p:nvSpPr>
        <p:spPr>
          <a:xfrm>
            <a:off x="0" y="0"/>
            <a:ext cx="12192000" cy="890096"/>
          </a:xfrm>
          <a:prstGeom prst="rect">
            <a:avLst/>
          </a:prstGeom>
          <a:solidFill>
            <a:srgbClr val="C9A6E4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6C7E39-83D5-1B8F-E972-D6FD4CE51228}"/>
              </a:ext>
            </a:extLst>
          </p:cNvPr>
          <p:cNvSpPr txBox="1"/>
          <p:nvPr/>
        </p:nvSpPr>
        <p:spPr>
          <a:xfrm>
            <a:off x="176207" y="83420"/>
            <a:ext cx="3281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2. </a:t>
            </a:r>
            <a:r>
              <a:rPr lang="th-TH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ข้อมูลการทำงาน</a:t>
            </a:r>
            <a:endParaRPr lang="en-US" sz="4000" b="1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2A7C73-500C-A702-991F-4FE2C1D6D1DB}"/>
              </a:ext>
            </a:extLst>
          </p:cNvPr>
          <p:cNvSpPr txBox="1"/>
          <p:nvPr/>
        </p:nvSpPr>
        <p:spPr>
          <a:xfrm>
            <a:off x="0" y="904384"/>
            <a:ext cx="3057525" cy="523220"/>
          </a:xfrm>
          <a:prstGeom prst="rect">
            <a:avLst/>
          </a:prstGeom>
          <a:solidFill>
            <a:srgbClr val="FFCCFF"/>
          </a:solidFill>
          <a:ln>
            <a:solidFill>
              <a:srgbClr val="C9A6E4"/>
            </a:solidFill>
          </a:ln>
        </p:spPr>
        <p:txBody>
          <a:bodyPr wrap="square">
            <a:spAutoFit/>
          </a:bodyPr>
          <a:lstStyle/>
          <a:p>
            <a:r>
              <a:rPr lang="th-TH" sz="2800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	</a:t>
            </a:r>
            <a:r>
              <a:rPr lang="en-US" sz="2800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2.2 </a:t>
            </a:r>
            <a:r>
              <a:rPr lang="th-TH" sz="2800" kern="1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ขั้นตอนใน</a:t>
            </a:r>
            <a:r>
              <a:rPr lang="th-TH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การเช็คอิน</a:t>
            </a:r>
            <a:endParaRPr lang="en-US" sz="2800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F2D72A-70D5-A024-E44C-9CC9A0DC3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73" y="1985975"/>
            <a:ext cx="2761023" cy="2401282"/>
          </a:xfrm>
          <a:prstGeom prst="rect">
            <a:avLst/>
          </a:prstGeom>
          <a:ln>
            <a:solidFill>
              <a:srgbClr val="92D050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3D50F6E-54DA-7DFF-1205-2DC3FC9319C8}"/>
              </a:ext>
            </a:extLst>
          </p:cNvPr>
          <p:cNvSpPr txBox="1"/>
          <p:nvPr/>
        </p:nvSpPr>
        <p:spPr>
          <a:xfrm>
            <a:off x="3197934" y="1475764"/>
            <a:ext cx="2562230" cy="523220"/>
          </a:xfrm>
          <a:prstGeom prst="rect">
            <a:avLst/>
          </a:prstGeom>
          <a:solidFill>
            <a:srgbClr val="CCFFFF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h-TH" sz="2800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r>
              <a:rPr lang="th-TH" sz="2400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1. เข้ามาที่เช็คอินเวลาทำงาน</a:t>
            </a:r>
            <a:endParaRPr lang="en-US" sz="2800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CEEF6F-61F1-C453-D7A2-5EF97F72C08F}"/>
              </a:ext>
            </a:extLst>
          </p:cNvPr>
          <p:cNvSpPr txBox="1"/>
          <p:nvPr/>
        </p:nvSpPr>
        <p:spPr>
          <a:xfrm>
            <a:off x="8727118" y="2705242"/>
            <a:ext cx="3430232" cy="523220"/>
          </a:xfrm>
          <a:prstGeom prst="rect">
            <a:avLst/>
          </a:prstGeom>
          <a:solidFill>
            <a:srgbClr val="CCFFFF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h-TH" sz="2800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r>
              <a:rPr lang="th-TH" sz="2400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2. เลือกสถานะการเข้างานหรือออกงาน</a:t>
            </a:r>
            <a:endParaRPr lang="en-US" sz="2800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51235C-4F57-0D23-347F-739573D63E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2836" y="947248"/>
            <a:ext cx="2801418" cy="2454171"/>
          </a:xfrm>
          <a:prstGeom prst="rect">
            <a:avLst/>
          </a:prstGeom>
          <a:ln>
            <a:solidFill>
              <a:srgbClr val="92D050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68D4985-B05A-540E-90E1-FF00DF5B30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1414" y="3513863"/>
            <a:ext cx="2919411" cy="3282190"/>
          </a:xfrm>
          <a:prstGeom prst="rect">
            <a:avLst/>
          </a:prstGeom>
          <a:ln>
            <a:solidFill>
              <a:srgbClr val="92D050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01CF8F6-B011-A12E-FADF-D51E419F13A6}"/>
              </a:ext>
            </a:extLst>
          </p:cNvPr>
          <p:cNvSpPr txBox="1"/>
          <p:nvPr/>
        </p:nvSpPr>
        <p:spPr>
          <a:xfrm>
            <a:off x="7009091" y="4015772"/>
            <a:ext cx="3035025" cy="523220"/>
          </a:xfrm>
          <a:prstGeom prst="rect">
            <a:avLst/>
          </a:prstGeom>
          <a:solidFill>
            <a:srgbClr val="CCFFFF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h-TH" sz="2800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r>
              <a:rPr lang="th-TH" sz="2400" kern="1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3</a:t>
            </a:r>
            <a:r>
              <a:rPr lang="th-TH" sz="2400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. คลิกที่ลงเวลา บันทึกเรียนบร้อย</a:t>
            </a:r>
            <a:endParaRPr lang="en-US" sz="2800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11" name="Arrow: Curved Left 10">
            <a:extLst>
              <a:ext uri="{FF2B5EF4-FFF2-40B4-BE49-F238E27FC236}">
                <a16:creationId xmlns:a16="http://schemas.microsoft.com/office/drawing/2014/main" id="{FD458F9E-9B94-F13E-B81A-AFBA63AE3145}"/>
              </a:ext>
            </a:extLst>
          </p:cNvPr>
          <p:cNvSpPr/>
          <p:nvPr/>
        </p:nvSpPr>
        <p:spPr>
          <a:xfrm rot="1594583">
            <a:off x="3190825" y="2081485"/>
            <a:ext cx="480568" cy="1384787"/>
          </a:xfrm>
          <a:prstGeom prst="curvedLeftArrow">
            <a:avLst>
              <a:gd name="adj1" fmla="val 18516"/>
              <a:gd name="adj2" fmla="val 50000"/>
              <a:gd name="adj3" fmla="val 55578"/>
            </a:avLst>
          </a:prstGeom>
          <a:solidFill>
            <a:srgbClr val="FF7C80"/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" name="Arrow: Curved Left 11">
            <a:extLst>
              <a:ext uri="{FF2B5EF4-FFF2-40B4-BE49-F238E27FC236}">
                <a16:creationId xmlns:a16="http://schemas.microsoft.com/office/drawing/2014/main" id="{8ADA1498-20C2-9261-E3BB-8F9FA47B6335}"/>
              </a:ext>
            </a:extLst>
          </p:cNvPr>
          <p:cNvSpPr/>
          <p:nvPr/>
        </p:nvSpPr>
        <p:spPr>
          <a:xfrm rot="1975945">
            <a:off x="7070507" y="4615799"/>
            <a:ext cx="483229" cy="1568111"/>
          </a:xfrm>
          <a:prstGeom prst="curvedLeftArrow">
            <a:avLst>
              <a:gd name="adj1" fmla="val 22794"/>
              <a:gd name="adj2" fmla="val 50000"/>
              <a:gd name="adj3" fmla="val 60441"/>
            </a:avLst>
          </a:prstGeom>
          <a:solidFill>
            <a:srgbClr val="FF7C80"/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9" name="Arrow: Curved Up 18">
            <a:extLst>
              <a:ext uri="{FF2B5EF4-FFF2-40B4-BE49-F238E27FC236}">
                <a16:creationId xmlns:a16="http://schemas.microsoft.com/office/drawing/2014/main" id="{99615942-1B3E-0657-C5E0-2F83B819F4EE}"/>
              </a:ext>
            </a:extLst>
          </p:cNvPr>
          <p:cNvSpPr/>
          <p:nvPr/>
        </p:nvSpPr>
        <p:spPr>
          <a:xfrm rot="13133446">
            <a:off x="8608177" y="1923773"/>
            <a:ext cx="1411467" cy="346996"/>
          </a:xfrm>
          <a:prstGeom prst="curvedUpArrow">
            <a:avLst>
              <a:gd name="adj1" fmla="val 25000"/>
              <a:gd name="adj2" fmla="val 98687"/>
              <a:gd name="adj3" fmla="val 51843"/>
            </a:avLst>
          </a:prstGeom>
          <a:solidFill>
            <a:srgbClr val="FF7C8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105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60F2F0-8A5C-2F72-63F7-51BEAA489F5B}"/>
              </a:ext>
            </a:extLst>
          </p:cNvPr>
          <p:cNvSpPr/>
          <p:nvPr/>
        </p:nvSpPr>
        <p:spPr>
          <a:xfrm>
            <a:off x="0" y="0"/>
            <a:ext cx="12192000" cy="890096"/>
          </a:xfrm>
          <a:prstGeom prst="rect">
            <a:avLst/>
          </a:prstGeom>
          <a:solidFill>
            <a:srgbClr val="C9A6E4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7161B8-82F5-8652-E408-FFDD260DE929}"/>
              </a:ext>
            </a:extLst>
          </p:cNvPr>
          <p:cNvSpPr txBox="1"/>
          <p:nvPr/>
        </p:nvSpPr>
        <p:spPr>
          <a:xfrm>
            <a:off x="176207" y="83420"/>
            <a:ext cx="4767268" cy="75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000" b="1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+mj-cs"/>
              </a:rPr>
              <a:t>3.</a:t>
            </a:r>
            <a:r>
              <a:rPr lang="th-TH" sz="4000" b="1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+mj-cs"/>
              </a:rPr>
              <a:t> </a:t>
            </a:r>
            <a:r>
              <a:rPr lang="th-TH" sz="4000" dirty="0">
                <a:cs typeface="+mj-cs"/>
              </a:rPr>
              <a:t>รายงาน</a:t>
            </a:r>
            <a:endParaRPr lang="en-US" sz="4000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29DCDB-F521-091F-4FAA-1D4C5C511428}"/>
              </a:ext>
            </a:extLst>
          </p:cNvPr>
          <p:cNvSpPr txBox="1"/>
          <p:nvPr/>
        </p:nvSpPr>
        <p:spPr>
          <a:xfrm>
            <a:off x="4103178" y="1015511"/>
            <a:ext cx="2172648" cy="461665"/>
          </a:xfrm>
          <a:prstGeom prst="rect">
            <a:avLst/>
          </a:prstGeom>
          <a:solidFill>
            <a:srgbClr val="CCFFFF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h-TH" sz="24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ข้อมูลการลงเวลาทำงาน</a:t>
            </a:r>
            <a:endParaRPr lang="en-US" sz="2400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8" name="Arrow: Curved Right 7">
            <a:extLst>
              <a:ext uri="{FF2B5EF4-FFF2-40B4-BE49-F238E27FC236}">
                <a16:creationId xmlns:a16="http://schemas.microsoft.com/office/drawing/2014/main" id="{8A98FE52-7F8D-57E3-0F97-CF7BE7537933}"/>
              </a:ext>
            </a:extLst>
          </p:cNvPr>
          <p:cNvSpPr/>
          <p:nvPr/>
        </p:nvSpPr>
        <p:spPr>
          <a:xfrm rot="18409356">
            <a:off x="5158645" y="1373793"/>
            <a:ext cx="406676" cy="1871615"/>
          </a:xfrm>
          <a:prstGeom prst="curvedRightArrow">
            <a:avLst>
              <a:gd name="adj1" fmla="val 25000"/>
              <a:gd name="adj2" fmla="val 81015"/>
              <a:gd name="adj3" fmla="val 45513"/>
            </a:avLst>
          </a:prstGeom>
          <a:solidFill>
            <a:srgbClr val="FF7C8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63C69D-2AA1-4D8D-48C7-F7A73E48AB7C}"/>
              </a:ext>
            </a:extLst>
          </p:cNvPr>
          <p:cNvSpPr txBox="1"/>
          <p:nvPr/>
        </p:nvSpPr>
        <p:spPr>
          <a:xfrm>
            <a:off x="-1" y="904384"/>
            <a:ext cx="3897335" cy="523220"/>
          </a:xfrm>
          <a:prstGeom prst="rect">
            <a:avLst/>
          </a:prstGeom>
          <a:solidFill>
            <a:srgbClr val="FFCCFF"/>
          </a:solidFill>
          <a:ln>
            <a:solidFill>
              <a:srgbClr val="C9A6E4"/>
            </a:solidFill>
          </a:ln>
        </p:spPr>
        <p:txBody>
          <a:bodyPr wrap="square">
            <a:spAutoFit/>
          </a:bodyPr>
          <a:lstStyle/>
          <a:p>
            <a:r>
              <a:rPr lang="th-TH" sz="2800" kern="1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	</a:t>
            </a:r>
            <a:r>
              <a:rPr lang="th-TH" sz="2800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3.1 ตรวจสอบข้อมูลดิบการลงเวลา</a:t>
            </a:r>
            <a:endParaRPr lang="en-US" sz="2800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C510AC-CCB5-69C0-89AE-C51D88EBB76B}"/>
              </a:ext>
            </a:extLst>
          </p:cNvPr>
          <p:cNvSpPr txBox="1"/>
          <p:nvPr/>
        </p:nvSpPr>
        <p:spPr>
          <a:xfrm>
            <a:off x="1194746" y="6417335"/>
            <a:ext cx="1091254" cy="400110"/>
          </a:xfrm>
          <a:prstGeom prst="rect">
            <a:avLst/>
          </a:prstGeom>
          <a:solidFill>
            <a:srgbClr val="CCFF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h-TH" sz="2000" b="1" dirty="0">
                <a:cs typeface="+mj-cs"/>
              </a:rPr>
              <a:t> เมนูรายงาน </a:t>
            </a:r>
            <a:endParaRPr lang="en-US" sz="2000" b="1" dirty="0">
              <a:cs typeface="+mj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F01528B-A447-D508-6B28-6C5CFCC3C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5940" y="1044087"/>
            <a:ext cx="2562583" cy="2648320"/>
          </a:xfrm>
          <a:prstGeom prst="rect">
            <a:avLst/>
          </a:prstGeom>
          <a:ln>
            <a:solidFill>
              <a:srgbClr val="92D050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63F8136-F4C6-D9CD-F04E-6B07547E7A77}"/>
              </a:ext>
            </a:extLst>
          </p:cNvPr>
          <p:cNvSpPr txBox="1"/>
          <p:nvPr/>
        </p:nvSpPr>
        <p:spPr>
          <a:xfrm>
            <a:off x="9042815" y="2134385"/>
            <a:ext cx="2944399" cy="1200329"/>
          </a:xfrm>
          <a:prstGeom prst="rect">
            <a:avLst/>
          </a:prstGeom>
          <a:solidFill>
            <a:srgbClr val="CCFFFF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h-TH" sz="2800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     </a:t>
            </a:r>
            <a:r>
              <a:rPr lang="th-TH" sz="2200" b="1" dirty="0">
                <a:cs typeface="+mj-cs"/>
              </a:rPr>
              <a:t>หมายเลข 1</a:t>
            </a:r>
            <a:r>
              <a:rPr lang="th-TH" sz="2200" dirty="0">
                <a:cs typeface="+mj-cs"/>
              </a:rPr>
              <a:t> คือ ค้นหาข้อมูลดิบย้อนหลัง ย้อนหลัง 45 วัน หรือตามช่วงวันที่ที่กำหนด</a:t>
            </a:r>
            <a:endParaRPr lang="en-US" sz="2200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+mj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C937F2A-4F21-E283-239E-06F214F3B01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5382"/>
          <a:stretch/>
        </p:blipFill>
        <p:spPr>
          <a:xfrm>
            <a:off x="4445000" y="3801195"/>
            <a:ext cx="2562583" cy="3001962"/>
          </a:xfrm>
          <a:prstGeom prst="rect">
            <a:avLst/>
          </a:prstGeom>
          <a:ln>
            <a:solidFill>
              <a:srgbClr val="92D050"/>
            </a:solidFill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FF49C21-33AE-6DDE-E7B9-30C248F844A5}"/>
              </a:ext>
            </a:extLst>
          </p:cNvPr>
          <p:cNvSpPr txBox="1"/>
          <p:nvPr/>
        </p:nvSpPr>
        <p:spPr>
          <a:xfrm>
            <a:off x="7313789" y="4657508"/>
            <a:ext cx="2562583" cy="1107996"/>
          </a:xfrm>
          <a:prstGeom prst="rect">
            <a:avLst/>
          </a:prstGeom>
          <a:solidFill>
            <a:srgbClr val="CCFF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h-TH" sz="2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     หมายเลข 2</a:t>
            </a:r>
            <a:r>
              <a:rPr lang="th-TH" sz="2200" dirty="0">
                <a:latin typeface="Angsana New" panose="02020603050405020304" pitchFamily="18" charset="-34"/>
                <a:cs typeface="Angsana New" panose="02020603050405020304" pitchFamily="18" charset="-34"/>
              </a:rPr>
              <a:t> คือ แสดงข้อมูลดิบวันที่ที่เรียกดูย้อนหลังตามเงื่อนไขที่กำหนด</a:t>
            </a:r>
            <a:endParaRPr lang="en-US" sz="2200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ECE653A-AA4A-07E7-FEE9-B0C48D1268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604" y="1477176"/>
            <a:ext cx="2917830" cy="4911461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57790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788650-D45D-74AA-F118-2BBC1FF5BDBE}"/>
              </a:ext>
            </a:extLst>
          </p:cNvPr>
          <p:cNvSpPr/>
          <p:nvPr/>
        </p:nvSpPr>
        <p:spPr>
          <a:xfrm>
            <a:off x="0" y="0"/>
            <a:ext cx="12192000" cy="890096"/>
          </a:xfrm>
          <a:prstGeom prst="rect">
            <a:avLst/>
          </a:prstGeom>
          <a:solidFill>
            <a:srgbClr val="C9A6E4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23BE73-2CE4-6687-AC0D-69B3D990A4C3}"/>
              </a:ext>
            </a:extLst>
          </p:cNvPr>
          <p:cNvSpPr txBox="1"/>
          <p:nvPr/>
        </p:nvSpPr>
        <p:spPr>
          <a:xfrm>
            <a:off x="176207" y="83420"/>
            <a:ext cx="4767268" cy="75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000" b="1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+mj-cs"/>
              </a:rPr>
              <a:t>3.</a:t>
            </a:r>
            <a:r>
              <a:rPr lang="th-TH" sz="4000" b="1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+mj-cs"/>
              </a:rPr>
              <a:t> </a:t>
            </a:r>
            <a:r>
              <a:rPr lang="th-TH" sz="4000" dirty="0">
                <a:cs typeface="+mj-cs"/>
              </a:rPr>
              <a:t>รายงาน</a:t>
            </a:r>
            <a:endParaRPr lang="en-US" sz="4000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946312-F75A-87D9-04A2-10F61AB20AF2}"/>
              </a:ext>
            </a:extLst>
          </p:cNvPr>
          <p:cNvSpPr txBox="1"/>
          <p:nvPr/>
        </p:nvSpPr>
        <p:spPr>
          <a:xfrm>
            <a:off x="0" y="904384"/>
            <a:ext cx="4043364" cy="523220"/>
          </a:xfrm>
          <a:prstGeom prst="rect">
            <a:avLst/>
          </a:prstGeom>
          <a:solidFill>
            <a:srgbClr val="FFCCFF"/>
          </a:solidFill>
          <a:ln>
            <a:solidFill>
              <a:srgbClr val="C9A6E4"/>
            </a:solidFill>
          </a:ln>
        </p:spPr>
        <p:txBody>
          <a:bodyPr wrap="square">
            <a:spAutoFit/>
          </a:bodyPr>
          <a:lstStyle/>
          <a:p>
            <a:r>
              <a:rPr lang="th-TH" sz="2800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	3.</a:t>
            </a:r>
            <a:r>
              <a:rPr lang="en-US" sz="2800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2 </a:t>
            </a:r>
            <a:r>
              <a:rPr lang="th-TH" sz="2800" dirty="0"/>
              <a:t>ตรวจสอบข้อมูลหลังประมวลผล</a:t>
            </a:r>
            <a:endParaRPr lang="en-US" sz="2800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9EE280-CF8A-58C3-DE2A-3B5DEC129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895" y="1513332"/>
            <a:ext cx="3153919" cy="5261248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E2A273A-3556-2D0A-5556-A140A03A5B02}"/>
              </a:ext>
            </a:extLst>
          </p:cNvPr>
          <p:cNvSpPr txBox="1"/>
          <p:nvPr/>
        </p:nvSpPr>
        <p:spPr>
          <a:xfrm>
            <a:off x="3612646" y="5283588"/>
            <a:ext cx="1091254" cy="400110"/>
          </a:xfrm>
          <a:prstGeom prst="rect">
            <a:avLst/>
          </a:prstGeom>
          <a:solidFill>
            <a:srgbClr val="CCFF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h-TH" sz="2000" b="1" dirty="0">
                <a:cs typeface="+mj-cs"/>
              </a:rPr>
              <a:t> เมนูรายงาน </a:t>
            </a:r>
            <a:endParaRPr lang="en-US" sz="2000" b="1" dirty="0"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3755FA-7438-B2E1-98AA-B943241863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11"/>
          <a:stretch/>
        </p:blipFill>
        <p:spPr>
          <a:xfrm>
            <a:off x="4352370" y="944940"/>
            <a:ext cx="2277033" cy="3023457"/>
          </a:xfrm>
          <a:prstGeom prst="rect">
            <a:avLst/>
          </a:prstGeom>
          <a:ln>
            <a:solidFill>
              <a:srgbClr val="92D050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08E2C96-0B39-63BF-AC14-7AB362529AFD}"/>
              </a:ext>
            </a:extLst>
          </p:cNvPr>
          <p:cNvSpPr txBox="1"/>
          <p:nvPr/>
        </p:nvSpPr>
        <p:spPr>
          <a:xfrm>
            <a:off x="7228303" y="1513332"/>
            <a:ext cx="3158710" cy="1107996"/>
          </a:xfrm>
          <a:prstGeom prst="rect">
            <a:avLst/>
          </a:prstGeom>
          <a:solidFill>
            <a:srgbClr val="CCFFFF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h-TH" sz="2200" b="1" dirty="0">
                <a:cs typeface="+mj-cs"/>
              </a:rPr>
              <a:t>   หมายเลข 1</a:t>
            </a:r>
            <a:r>
              <a:rPr lang="th-TH" sz="2200" dirty="0">
                <a:cs typeface="+mj-cs"/>
              </a:rPr>
              <a:t> คือ หน้าค้นหาตรวจสอบข้อมูลหลังประมวลผล ย้อนหลัง 1 ปี หรือตามช่วงวันที่ที่กำหนด</a:t>
            </a:r>
            <a:endParaRPr lang="en-US" sz="2200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+mj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451F308-519B-D932-0092-2389C7C196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5188" y="4066105"/>
            <a:ext cx="2393739" cy="2745507"/>
          </a:xfrm>
          <a:prstGeom prst="rect">
            <a:avLst/>
          </a:prstGeom>
          <a:ln>
            <a:solidFill>
              <a:srgbClr val="92D050"/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054E536-60DC-82CC-8BC6-60CC269F8D56}"/>
              </a:ext>
            </a:extLst>
          </p:cNvPr>
          <p:cNvSpPr txBox="1"/>
          <p:nvPr/>
        </p:nvSpPr>
        <p:spPr>
          <a:xfrm>
            <a:off x="8315402" y="4580382"/>
            <a:ext cx="3051555" cy="1107996"/>
          </a:xfrm>
          <a:prstGeom prst="rect">
            <a:avLst/>
          </a:prstGeom>
          <a:solidFill>
            <a:srgbClr val="CCFFFF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h-TH" sz="2200" b="1" dirty="0">
                <a:cs typeface="+mj-cs"/>
              </a:rPr>
              <a:t>      หมายเลข 2</a:t>
            </a:r>
            <a:r>
              <a:rPr lang="th-TH" sz="2200" dirty="0">
                <a:cs typeface="+mj-cs"/>
              </a:rPr>
              <a:t> คือ แสดงข้อมูลหลังประมวลผลตามวันที่ที่เรียกดูย้อนหลังตามเงื่อนไขที่กำหนด </a:t>
            </a:r>
            <a:endParaRPr lang="en-US" sz="2200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85185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B7A585E-6326-FA17-B228-7A096E71AEF7}"/>
              </a:ext>
            </a:extLst>
          </p:cNvPr>
          <p:cNvSpPr/>
          <p:nvPr/>
        </p:nvSpPr>
        <p:spPr>
          <a:xfrm>
            <a:off x="0" y="0"/>
            <a:ext cx="12192000" cy="890096"/>
          </a:xfrm>
          <a:prstGeom prst="rect">
            <a:avLst/>
          </a:prstGeom>
          <a:solidFill>
            <a:srgbClr val="C9A6E4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C3188A-DDF0-0E37-37DB-35BD43153BF8}"/>
              </a:ext>
            </a:extLst>
          </p:cNvPr>
          <p:cNvSpPr txBox="1"/>
          <p:nvPr/>
        </p:nvSpPr>
        <p:spPr>
          <a:xfrm>
            <a:off x="176207" y="83420"/>
            <a:ext cx="4767268" cy="75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000" b="1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+mj-cs"/>
              </a:rPr>
              <a:t>3.</a:t>
            </a:r>
            <a:r>
              <a:rPr lang="th-TH" sz="4000" b="1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+mj-cs"/>
              </a:rPr>
              <a:t> </a:t>
            </a:r>
            <a:r>
              <a:rPr lang="th-TH" sz="4000" b="1" dirty="0">
                <a:cs typeface="+mj-cs"/>
              </a:rPr>
              <a:t>รายงาน</a:t>
            </a:r>
            <a:endParaRPr lang="en-US" sz="4000" b="1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943A5D-958A-D99B-6625-3E21B22E9F47}"/>
              </a:ext>
            </a:extLst>
          </p:cNvPr>
          <p:cNvSpPr txBox="1"/>
          <p:nvPr/>
        </p:nvSpPr>
        <p:spPr>
          <a:xfrm>
            <a:off x="0" y="904384"/>
            <a:ext cx="3043238" cy="523220"/>
          </a:xfrm>
          <a:prstGeom prst="rect">
            <a:avLst/>
          </a:prstGeom>
          <a:solidFill>
            <a:srgbClr val="FFCCFF"/>
          </a:solidFill>
          <a:ln>
            <a:solidFill>
              <a:srgbClr val="C9A6E4"/>
            </a:solidFill>
          </a:ln>
        </p:spPr>
        <p:txBody>
          <a:bodyPr wrap="square">
            <a:spAutoFit/>
          </a:bodyPr>
          <a:lstStyle/>
          <a:p>
            <a:r>
              <a:rPr lang="th-TH" sz="2800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	3.</a:t>
            </a:r>
            <a:r>
              <a:rPr lang="th-TH" sz="2800" kern="1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3 </a:t>
            </a:r>
            <a:r>
              <a:rPr lang="th-TH" sz="2800" dirty="0"/>
              <a:t>ตรวจสอบสิทธิ์การลา </a:t>
            </a:r>
            <a:endParaRPr lang="en-US" sz="2800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308261-71CA-6D3A-A17A-E8B780728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829" y="1638540"/>
            <a:ext cx="2995618" cy="5019684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978123-2428-228F-67B1-AC3E6ED92468}"/>
              </a:ext>
            </a:extLst>
          </p:cNvPr>
          <p:cNvSpPr txBox="1"/>
          <p:nvPr/>
        </p:nvSpPr>
        <p:spPr>
          <a:xfrm>
            <a:off x="5274468" y="1808087"/>
            <a:ext cx="5715000" cy="461665"/>
          </a:xfrm>
          <a:prstGeom prst="rect">
            <a:avLst/>
          </a:prstGeom>
          <a:solidFill>
            <a:srgbClr val="CCFFFF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h-TH" sz="2400" dirty="0">
                <a:cs typeface="+mj-cs"/>
              </a:rPr>
              <a:t>หน้าตรวจสอบสิทธิ์การลาต่างๆที่คงเหลือและที่ใช้ไปในรอบปีการลา</a:t>
            </a:r>
            <a:endParaRPr lang="en-US" sz="2400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03A3055-CD4D-BC0E-0CB7-8A33D669B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9331" y="2747911"/>
            <a:ext cx="2876698" cy="2943821"/>
          </a:xfrm>
          <a:prstGeom prst="rect">
            <a:avLst/>
          </a:prstGeom>
          <a:ln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918926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0377717-7E37-5A44-4736-1B59FC49C7ED}"/>
              </a:ext>
            </a:extLst>
          </p:cNvPr>
          <p:cNvSpPr/>
          <p:nvPr/>
        </p:nvSpPr>
        <p:spPr>
          <a:xfrm>
            <a:off x="0" y="0"/>
            <a:ext cx="12192000" cy="890096"/>
          </a:xfrm>
          <a:prstGeom prst="rect">
            <a:avLst/>
          </a:prstGeom>
          <a:solidFill>
            <a:srgbClr val="C9A6E4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F8131E-60FD-FE4F-A73E-5244987870F9}"/>
              </a:ext>
            </a:extLst>
          </p:cNvPr>
          <p:cNvSpPr txBox="1"/>
          <p:nvPr/>
        </p:nvSpPr>
        <p:spPr>
          <a:xfrm>
            <a:off x="176207" y="83420"/>
            <a:ext cx="4767268" cy="75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000" b="1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+mj-cs"/>
              </a:rPr>
              <a:t>3.</a:t>
            </a:r>
            <a:r>
              <a:rPr lang="th-TH" sz="4000" b="1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+mj-cs"/>
              </a:rPr>
              <a:t> </a:t>
            </a:r>
            <a:r>
              <a:rPr lang="th-TH" sz="4000" b="1" dirty="0">
                <a:cs typeface="+mj-cs"/>
              </a:rPr>
              <a:t>รายงาน</a:t>
            </a:r>
            <a:endParaRPr lang="en-US" sz="4000" b="1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AFCDD3-42A0-F1EE-A1A8-E787E147CED7}"/>
              </a:ext>
            </a:extLst>
          </p:cNvPr>
          <p:cNvSpPr txBox="1"/>
          <p:nvPr/>
        </p:nvSpPr>
        <p:spPr>
          <a:xfrm>
            <a:off x="0" y="904384"/>
            <a:ext cx="3314700" cy="523220"/>
          </a:xfrm>
          <a:prstGeom prst="rect">
            <a:avLst/>
          </a:prstGeom>
          <a:solidFill>
            <a:srgbClr val="FFCCFF"/>
          </a:solidFill>
          <a:ln>
            <a:solidFill>
              <a:srgbClr val="C9A6E4"/>
            </a:solidFill>
          </a:ln>
        </p:spPr>
        <p:txBody>
          <a:bodyPr wrap="square">
            <a:spAutoFit/>
          </a:bodyPr>
          <a:lstStyle/>
          <a:p>
            <a:r>
              <a:rPr lang="th-TH" sz="2800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	3.4</a:t>
            </a:r>
            <a:r>
              <a:rPr lang="en-US" sz="2800" kern="1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r>
              <a:rPr lang="th-TH" sz="2800" dirty="0"/>
              <a:t>ตรวจสอบประวัติการลา</a:t>
            </a:r>
            <a:endParaRPr lang="en-US" sz="2800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B01E57-8AAE-8F0D-D83A-2648100F74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662" y="1585658"/>
            <a:ext cx="3049224" cy="5086601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493B594-CB01-E049-5323-5DB18015E4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1602" y="2899479"/>
            <a:ext cx="2982822" cy="2458957"/>
          </a:xfrm>
          <a:prstGeom prst="rect">
            <a:avLst/>
          </a:prstGeom>
          <a:ln>
            <a:solidFill>
              <a:srgbClr val="92D050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E0F716E-E714-FD5E-2C9D-562E724D7D76}"/>
              </a:ext>
            </a:extLst>
          </p:cNvPr>
          <p:cNvSpPr txBox="1"/>
          <p:nvPr/>
        </p:nvSpPr>
        <p:spPr>
          <a:xfrm>
            <a:off x="6844090" y="1979538"/>
            <a:ext cx="2657846" cy="461665"/>
          </a:xfrm>
          <a:prstGeom prst="rect">
            <a:avLst/>
          </a:prstGeom>
          <a:solidFill>
            <a:srgbClr val="CCFF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h-TH" sz="2400" dirty="0">
                <a:cs typeface="+mj-cs"/>
              </a:rPr>
              <a:t>หน้าตรวจสอบประวัติการลา</a:t>
            </a:r>
            <a:endParaRPr lang="en-US" sz="2400" kern="1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1098770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533</TotalTime>
  <Words>371</Words>
  <Application>Microsoft Office PowerPoint</Application>
  <PresentationFormat>Widescreen</PresentationFormat>
  <Paragraphs>50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Droplet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Tharnpraporn Chairatana</dc:creator>
  <cp:lastModifiedBy>Naraporn Pimbueng</cp:lastModifiedBy>
  <cp:revision>15</cp:revision>
  <cp:lastPrinted>2024-08-15T04:40:20Z</cp:lastPrinted>
  <dcterms:created xsi:type="dcterms:W3CDTF">2024-08-15T00:42:12Z</dcterms:created>
  <dcterms:modified xsi:type="dcterms:W3CDTF">2025-10-07T04:19:55Z</dcterms:modified>
</cp:coreProperties>
</file>